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compatMode="1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49" r:id="rId2"/>
    <p:sldId id="350" r:id="rId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1704" autoAdjust="0"/>
    <p:restoredTop sz="92925" autoAdjust="0"/>
  </p:normalViewPr>
  <p:slideViewPr>
    <p:cSldViewPr snapToGrid="0">
      <p:cViewPr varScale="1">
        <p:scale>
          <a:sx n="75" d="100"/>
          <a:sy n="75" d="100"/>
        </p:scale>
        <p:origin x="-6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-139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>
            <a:extLst>
              <a:ext uri="{FF2B5EF4-FFF2-40B4-BE49-F238E27FC236}">
                <a16:creationId xmlns:a16="http://schemas.microsoft.com/office/drawing/2014/main" id="{757F80AF-0466-EEDC-093C-A23335EADD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29D9431F-F5A5-F68F-17C9-AEE33CC8586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30052" name="Rectangle 4">
            <a:extLst>
              <a:ext uri="{FF2B5EF4-FFF2-40B4-BE49-F238E27FC236}">
                <a16:creationId xmlns:a16="http://schemas.microsoft.com/office/drawing/2014/main" id="{20E9BB91-7863-F309-DE86-3AABBA18A66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30054" name="Rectangle 6">
            <a:extLst>
              <a:ext uri="{FF2B5EF4-FFF2-40B4-BE49-F238E27FC236}">
                <a16:creationId xmlns:a16="http://schemas.microsoft.com/office/drawing/2014/main" id="{5DA79BEC-8CD3-568C-1053-34800DD6E6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altLang="en-US" sz="1200"/>
          </a:p>
        </p:txBody>
      </p:sp>
      <p:sp>
        <p:nvSpPr>
          <p:cNvPr id="130055" name="Rectangle 7">
            <a:extLst>
              <a:ext uri="{FF2B5EF4-FFF2-40B4-BE49-F238E27FC236}">
                <a16:creationId xmlns:a16="http://schemas.microsoft.com/office/drawing/2014/main" id="{6B4EC4E7-62FB-6FEF-7074-32B50BD5A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endParaRPr lang="en-GB" altLang="en-US" sz="1200"/>
          </a:p>
        </p:txBody>
      </p:sp>
      <p:sp>
        <p:nvSpPr>
          <p:cNvPr id="130056" name="Rectangle 8">
            <a:extLst>
              <a:ext uri="{FF2B5EF4-FFF2-40B4-BE49-F238E27FC236}">
                <a16:creationId xmlns:a16="http://schemas.microsoft.com/office/drawing/2014/main" id="{B5CACC8C-FCF5-A72C-0936-07A2447358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endParaRPr lang="en-GB" altLang="en-US" sz="1200"/>
          </a:p>
        </p:txBody>
      </p:sp>
      <p:sp>
        <p:nvSpPr>
          <p:cNvPr id="130057" name="Rectangle 9">
            <a:extLst>
              <a:ext uri="{FF2B5EF4-FFF2-40B4-BE49-F238E27FC236}">
                <a16:creationId xmlns:a16="http://schemas.microsoft.com/office/drawing/2014/main" id="{834C908E-76E6-14CE-0795-1E36530C5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30058" name="Rectangle 10">
            <a:extLst>
              <a:ext uri="{FF2B5EF4-FFF2-40B4-BE49-F238E27FC236}">
                <a16:creationId xmlns:a16="http://schemas.microsoft.com/office/drawing/2014/main" id="{27624972-A73A-8F7F-D4C9-F465B0C7BA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3025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30059" name="Rectangle 11">
            <a:extLst>
              <a:ext uri="{FF2B5EF4-FFF2-40B4-BE49-F238E27FC236}">
                <a16:creationId xmlns:a16="http://schemas.microsoft.com/office/drawing/2014/main" id="{84DBC5EF-1C32-BD42-329D-B711A031A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3025" y="8621713"/>
            <a:ext cx="2971800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/>
            <a:fld id="{A7988A60-EE4E-B44E-AA19-54A754A16D38}" type="slidenum">
              <a:rPr lang="en-US" altLang="en-US" sz="1200">
                <a:latin typeface="Times New Roman" panose="02020603050405020304" pitchFamily="18" charset="0"/>
              </a:rPr>
              <a:pPr algn="r"/>
              <a:t>‹#›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30060" name="Rectangle 12">
            <a:extLst>
              <a:ext uri="{FF2B5EF4-FFF2-40B4-BE49-F238E27FC236}">
                <a16:creationId xmlns:a16="http://schemas.microsoft.com/office/drawing/2014/main" id="{82018DD4-2D28-2395-329D-0DC633A57F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endParaRPr lang="en-GB" altLang="en-US" sz="1200">
              <a:latin typeface="Times New Roman" panose="02020603050405020304" pitchFamily="18" charset="0"/>
            </a:endParaRPr>
          </a:p>
        </p:txBody>
      </p:sp>
      <p:sp>
        <p:nvSpPr>
          <p:cNvPr id="130061" name="Rectangle 13">
            <a:extLst>
              <a:ext uri="{FF2B5EF4-FFF2-40B4-BE49-F238E27FC236}">
                <a16:creationId xmlns:a16="http://schemas.microsoft.com/office/drawing/2014/main" id="{C54EB27E-ECF8-5AF9-3238-6BAFB3ECD0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0" hangingPunct="0"/>
            <a:endParaRPr lang="en-GB" altLang="en-US" sz="1200">
              <a:latin typeface="Times New Roman" panose="02020603050405020304" pitchFamily="18" charset="0"/>
            </a:endParaRPr>
          </a:p>
        </p:txBody>
      </p:sp>
      <p:sp>
        <p:nvSpPr>
          <p:cNvPr id="130062" name="Rectangle 14">
            <a:extLst>
              <a:ext uri="{FF2B5EF4-FFF2-40B4-BE49-F238E27FC236}">
                <a16:creationId xmlns:a16="http://schemas.microsoft.com/office/drawing/2014/main" id="{A1161DBA-9BF5-5C12-4726-33A241FE7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altLang="en-US" sz="1200">
              <a:latin typeface="Times New Roman" panose="02020603050405020304" pitchFamily="18" charset="0"/>
            </a:endParaRPr>
          </a:p>
        </p:txBody>
      </p:sp>
      <p:sp>
        <p:nvSpPr>
          <p:cNvPr id="130063" name="Rectangle 15">
            <a:extLst>
              <a:ext uri="{FF2B5EF4-FFF2-40B4-BE49-F238E27FC236}">
                <a16:creationId xmlns:a16="http://schemas.microsoft.com/office/drawing/2014/main" id="{D3C37E6E-9CB9-10B4-A537-F1B18610E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1438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endParaRPr lang="en-GB" altLang="en-US" sz="1200">
              <a:latin typeface="Times New Roman" panose="02020603050405020304" pitchFamily="18" charset="0"/>
            </a:endParaRPr>
          </a:p>
        </p:txBody>
      </p:sp>
      <p:sp>
        <p:nvSpPr>
          <p:cNvPr id="130064" name="Rectangle 16">
            <a:extLst>
              <a:ext uri="{FF2B5EF4-FFF2-40B4-BE49-F238E27FC236}">
                <a16:creationId xmlns:a16="http://schemas.microsoft.com/office/drawing/2014/main" id="{51563A3E-F530-074E-8F2C-23A6B12E7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1200"/>
              <a:t>Soil and Water Management</a:t>
            </a:r>
          </a:p>
        </p:txBody>
      </p:sp>
      <p:sp>
        <p:nvSpPr>
          <p:cNvPr id="130065" name="Rectangle 17">
            <a:extLst>
              <a:ext uri="{FF2B5EF4-FFF2-40B4-BE49-F238E27FC236}">
                <a16:creationId xmlns:a16="http://schemas.microsoft.com/office/drawing/2014/main" id="{8FBDD3A7-C7CA-2E6C-E9F7-DACB009DB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r>
              <a:rPr lang="en-GB" altLang="en-US" sz="1200"/>
              <a:t>Cranfield University at Silsoe</a:t>
            </a:r>
          </a:p>
        </p:txBody>
      </p:sp>
      <p:sp>
        <p:nvSpPr>
          <p:cNvPr id="130066" name="Rectangle 18">
            <a:extLst>
              <a:ext uri="{FF2B5EF4-FFF2-40B4-BE49-F238E27FC236}">
                <a16:creationId xmlns:a16="http://schemas.microsoft.com/office/drawing/2014/main" id="{CF351994-75BF-F9B1-3618-84C8F6662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217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en-GB" altLang="en-US" sz="1200"/>
              <a:t>Ian Bradley</a:t>
            </a:r>
          </a:p>
        </p:txBody>
      </p:sp>
      <p:sp>
        <p:nvSpPr>
          <p:cNvPr id="130067" name="Line 19">
            <a:extLst>
              <a:ext uri="{FF2B5EF4-FFF2-40B4-BE49-F238E27FC236}">
                <a16:creationId xmlns:a16="http://schemas.microsoft.com/office/drawing/2014/main" id="{9DE3ACFF-F114-8F56-26E1-3775ED293E4B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8812213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8" name="Line 20">
            <a:extLst>
              <a:ext uri="{FF2B5EF4-FFF2-40B4-BE49-F238E27FC236}">
                <a16:creationId xmlns:a16="http://schemas.microsoft.com/office/drawing/2014/main" id="{3F5802E7-1F55-CEBC-C7BB-3FB7FABE912F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250825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9DDBA86E-F51E-9A58-D1A7-FFF1439BAAD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30A5A12B-D413-B377-FE40-6438FDC5BB8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06E825AD-0AC4-B49F-864A-916E7560CAF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ABE79F4F-C4BB-09E8-AB6E-738E27E9924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FE952BE1-1967-C603-0CFE-257F741900B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7D274798-366D-8E62-7B31-6B8DDBB82B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8AF1D5-1C36-A54E-A2B8-F1B5927FDDE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A5952-260B-232E-5F18-76F44D5561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C50389-1D74-E5FE-1FE6-77EF815334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314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A6023-0264-D91F-97F8-609073B6C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927C1A-A6CD-A630-C85D-54DA7E9011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95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4E63DB-28B2-4894-789D-99E405AFD9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EC9AB7-8DF6-2D2A-414E-4CB7AFB9B0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702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108AB-4334-58FA-2FD8-F661C6F0B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CAFE6-3F55-78C8-9E9F-0027E73E4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78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3BD07-7BA0-7F9B-7EE8-66A42BA79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9239D1-5B0B-E009-4BD6-240962092E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5451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EA46C-4132-D42B-4C68-FAD43283B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6A26F-B85C-700C-A0CD-F68816BD25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A72DA-E622-60D0-59AB-9A220583BC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119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42327-EAE3-FF92-4E48-FF694BB32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81D210-E241-E7FD-623B-FCD8CE740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6E8D1C-9062-0BB1-18D3-0D2D5A5210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0D9FD4-A8CE-AB42-3656-E46B2F4462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6DFBFC-663A-E7C9-31E6-6D577A4187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907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30CFB-4A8D-B967-6B35-AFE3367F5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38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6127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8868F-119B-A4AB-0763-329D65445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28D0E-C65F-FA9B-7E5B-55CA30CF6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7894CC-777A-8A9E-5B26-8409E56D74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4150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965AA-28BD-35D3-8ACF-3B9F781B9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D93332-D3C4-FC86-C4BE-73AD0CD842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0EE27A-E0C9-475D-A0BB-5DE7D709D7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5907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>
            <a:extLst>
              <a:ext uri="{FF2B5EF4-FFF2-40B4-BE49-F238E27FC236}">
                <a16:creationId xmlns:a16="http://schemas.microsoft.com/office/drawing/2014/main" id="{E9727CFC-668E-44ED-30A7-EC05C62859B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2430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1039" name="Group 15">
            <a:extLst>
              <a:ext uri="{FF2B5EF4-FFF2-40B4-BE49-F238E27FC236}">
                <a16:creationId xmlns:a16="http://schemas.microsoft.com/office/drawing/2014/main" id="{05C57A4B-2C06-5C5B-EF55-942674CB6DC3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23813" y="-9525"/>
            <a:ext cx="1662113" cy="6870700"/>
            <a:chOff x="-15" y="-6"/>
            <a:chExt cx="1047" cy="4328"/>
          </a:xfrm>
        </p:grpSpPr>
        <p:pic>
          <p:nvPicPr>
            <p:cNvPr id="1040" name="Picture 16">
              <a:extLst>
                <a:ext uri="{FF2B5EF4-FFF2-40B4-BE49-F238E27FC236}">
                  <a16:creationId xmlns:a16="http://schemas.microsoft.com/office/drawing/2014/main" id="{E55E6093-3FF3-FE86-C372-C8A91B64C4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lum bright="42000" contrast="4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1" y="3034"/>
              <a:ext cx="1043" cy="1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80808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041" name="Picture 17">
              <a:extLst>
                <a:ext uri="{FF2B5EF4-FFF2-40B4-BE49-F238E27FC236}">
                  <a16:creationId xmlns:a16="http://schemas.microsoft.com/office/drawing/2014/main" id="{CBFF372E-8A8D-7993-0F06-CEA495B13B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-6"/>
              <a:ext cx="1036" cy="7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2" name="Picture 18">
              <a:extLst>
                <a:ext uri="{FF2B5EF4-FFF2-40B4-BE49-F238E27FC236}">
                  <a16:creationId xmlns:a16="http://schemas.microsoft.com/office/drawing/2014/main" id="{073CEB60-3E48-714B-9DE1-D55BB38D18E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" y="788"/>
              <a:ext cx="1037" cy="7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3" name="Picture 19">
              <a:extLst>
                <a:ext uri="{FF2B5EF4-FFF2-40B4-BE49-F238E27FC236}">
                  <a16:creationId xmlns:a16="http://schemas.microsoft.com/office/drawing/2014/main" id="{904A0C3F-05F3-9FE8-25FC-3920B63AEA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" y="1551"/>
              <a:ext cx="1047" cy="8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4" name="Picture 20">
              <a:extLst>
                <a:ext uri="{FF2B5EF4-FFF2-40B4-BE49-F238E27FC236}">
                  <a16:creationId xmlns:a16="http://schemas.microsoft.com/office/drawing/2014/main" id="{4CE3FC63-EA30-0BF8-FE67-E8EA161B3C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" y="2365"/>
              <a:ext cx="1041" cy="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2" name="Rectangle 4">
            <a:extLst>
              <a:ext uri="{FF2B5EF4-FFF2-40B4-BE49-F238E27FC236}">
                <a16:creationId xmlns:a16="http://schemas.microsoft.com/office/drawing/2014/main" id="{7A5C7E66-75A4-9E49-A46F-43517206A0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484438" y="311150"/>
            <a:ext cx="58674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altLang="en-US" sz="4000"/>
              <a:t>Typical soil constituents</a:t>
            </a:r>
          </a:p>
        </p:txBody>
      </p:sp>
      <p:sp>
        <p:nvSpPr>
          <p:cNvPr id="140293" name="Freeform 5">
            <a:extLst>
              <a:ext uri="{FF2B5EF4-FFF2-40B4-BE49-F238E27FC236}">
                <a16:creationId xmlns:a16="http://schemas.microsoft.com/office/drawing/2014/main" id="{4F7A3DB8-A1C7-2B8F-CFC7-7ADD7E5B5CCE}"/>
              </a:ext>
            </a:extLst>
          </p:cNvPr>
          <p:cNvSpPr>
            <a:spLocks noChangeAspect="1"/>
          </p:cNvSpPr>
          <p:nvPr/>
        </p:nvSpPr>
        <p:spPr bwMode="auto">
          <a:xfrm>
            <a:off x="2832100" y="1352550"/>
            <a:ext cx="2608263" cy="3354388"/>
          </a:xfrm>
          <a:custGeom>
            <a:avLst/>
            <a:gdLst>
              <a:gd name="T0" fmla="*/ 1588 w 1588"/>
              <a:gd name="T1" fmla="*/ 1592 h 2044"/>
              <a:gd name="T2" fmla="*/ 1584 w 1588"/>
              <a:gd name="T3" fmla="*/ 0 h 2044"/>
              <a:gd name="T4" fmla="*/ 1428 w 1588"/>
              <a:gd name="T5" fmla="*/ 16 h 2044"/>
              <a:gd name="T6" fmla="*/ 1288 w 1588"/>
              <a:gd name="T7" fmla="*/ 32 h 2044"/>
              <a:gd name="T8" fmla="*/ 1168 w 1588"/>
              <a:gd name="T9" fmla="*/ 60 h 2044"/>
              <a:gd name="T10" fmla="*/ 1040 w 1588"/>
              <a:gd name="T11" fmla="*/ 108 h 2044"/>
              <a:gd name="T12" fmla="*/ 924 w 1588"/>
              <a:gd name="T13" fmla="*/ 148 h 2044"/>
              <a:gd name="T14" fmla="*/ 788 w 1588"/>
              <a:gd name="T15" fmla="*/ 224 h 2044"/>
              <a:gd name="T16" fmla="*/ 660 w 1588"/>
              <a:gd name="T17" fmla="*/ 308 h 2044"/>
              <a:gd name="T18" fmla="*/ 508 w 1588"/>
              <a:gd name="T19" fmla="*/ 432 h 2044"/>
              <a:gd name="T20" fmla="*/ 340 w 1588"/>
              <a:gd name="T21" fmla="*/ 608 h 2044"/>
              <a:gd name="T22" fmla="*/ 236 w 1588"/>
              <a:gd name="T23" fmla="*/ 760 h 2044"/>
              <a:gd name="T24" fmla="*/ 132 w 1588"/>
              <a:gd name="T25" fmla="*/ 956 h 2044"/>
              <a:gd name="T26" fmla="*/ 68 w 1588"/>
              <a:gd name="T27" fmla="*/ 1124 h 2044"/>
              <a:gd name="T28" fmla="*/ 20 w 1588"/>
              <a:gd name="T29" fmla="*/ 1340 h 2044"/>
              <a:gd name="T30" fmla="*/ 4 w 1588"/>
              <a:gd name="T31" fmla="*/ 1460 h 2044"/>
              <a:gd name="T32" fmla="*/ 0 w 1588"/>
              <a:gd name="T33" fmla="*/ 1572 h 2044"/>
              <a:gd name="T34" fmla="*/ 0 w 1588"/>
              <a:gd name="T35" fmla="*/ 1600 h 2044"/>
              <a:gd name="T36" fmla="*/ 164 w 1588"/>
              <a:gd name="T37" fmla="*/ 1476 h 2044"/>
              <a:gd name="T38" fmla="*/ 312 w 1588"/>
              <a:gd name="T39" fmla="*/ 2000 h 2044"/>
              <a:gd name="T40" fmla="*/ 568 w 1588"/>
              <a:gd name="T41" fmla="*/ 1464 h 2044"/>
              <a:gd name="T42" fmla="*/ 768 w 1588"/>
              <a:gd name="T43" fmla="*/ 1828 h 2044"/>
              <a:gd name="T44" fmla="*/ 992 w 1588"/>
              <a:gd name="T45" fmla="*/ 1168 h 2044"/>
              <a:gd name="T46" fmla="*/ 1176 w 1588"/>
              <a:gd name="T47" fmla="*/ 1748 h 2044"/>
              <a:gd name="T48" fmla="*/ 1428 w 1588"/>
              <a:gd name="T49" fmla="*/ 1308 h 2044"/>
              <a:gd name="T50" fmla="*/ 1588 w 1588"/>
              <a:gd name="T51" fmla="*/ 1592 h 2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588" h="2044">
                <a:moveTo>
                  <a:pt x="1588" y="1592"/>
                </a:moveTo>
                <a:lnTo>
                  <a:pt x="1584" y="0"/>
                </a:lnTo>
                <a:lnTo>
                  <a:pt x="1428" y="16"/>
                </a:lnTo>
                <a:lnTo>
                  <a:pt x="1288" y="32"/>
                </a:lnTo>
                <a:lnTo>
                  <a:pt x="1168" y="60"/>
                </a:lnTo>
                <a:lnTo>
                  <a:pt x="1040" y="108"/>
                </a:lnTo>
                <a:lnTo>
                  <a:pt x="924" y="148"/>
                </a:lnTo>
                <a:lnTo>
                  <a:pt x="788" y="224"/>
                </a:lnTo>
                <a:lnTo>
                  <a:pt x="660" y="308"/>
                </a:lnTo>
                <a:lnTo>
                  <a:pt x="508" y="432"/>
                </a:lnTo>
                <a:lnTo>
                  <a:pt x="340" y="608"/>
                </a:lnTo>
                <a:lnTo>
                  <a:pt x="236" y="760"/>
                </a:lnTo>
                <a:lnTo>
                  <a:pt x="132" y="956"/>
                </a:lnTo>
                <a:lnTo>
                  <a:pt x="68" y="1124"/>
                </a:lnTo>
                <a:lnTo>
                  <a:pt x="20" y="1340"/>
                </a:lnTo>
                <a:lnTo>
                  <a:pt x="4" y="1460"/>
                </a:lnTo>
                <a:lnTo>
                  <a:pt x="0" y="1572"/>
                </a:lnTo>
                <a:lnTo>
                  <a:pt x="0" y="1600"/>
                </a:lnTo>
                <a:cubicBezTo>
                  <a:pt x="0" y="1600"/>
                  <a:pt x="112" y="1409"/>
                  <a:pt x="164" y="1476"/>
                </a:cubicBezTo>
                <a:cubicBezTo>
                  <a:pt x="164" y="1476"/>
                  <a:pt x="196" y="1956"/>
                  <a:pt x="312" y="2000"/>
                </a:cubicBezTo>
                <a:cubicBezTo>
                  <a:pt x="428" y="2044"/>
                  <a:pt x="511" y="1471"/>
                  <a:pt x="568" y="1464"/>
                </a:cubicBezTo>
                <a:cubicBezTo>
                  <a:pt x="625" y="1457"/>
                  <a:pt x="703" y="1806"/>
                  <a:pt x="768" y="1828"/>
                </a:cubicBezTo>
                <a:cubicBezTo>
                  <a:pt x="833" y="1850"/>
                  <a:pt x="919" y="1199"/>
                  <a:pt x="992" y="1168"/>
                </a:cubicBezTo>
                <a:cubicBezTo>
                  <a:pt x="1065" y="1137"/>
                  <a:pt x="1110" y="1723"/>
                  <a:pt x="1176" y="1748"/>
                </a:cubicBezTo>
                <a:cubicBezTo>
                  <a:pt x="1242" y="1741"/>
                  <a:pt x="1359" y="1334"/>
                  <a:pt x="1428" y="1308"/>
                </a:cubicBezTo>
                <a:cubicBezTo>
                  <a:pt x="1497" y="1282"/>
                  <a:pt x="1545" y="1552"/>
                  <a:pt x="1588" y="1592"/>
                </a:cubicBezTo>
                <a:close/>
              </a:path>
            </a:pathLst>
          </a:custGeom>
          <a:solidFill>
            <a:srgbClr val="C0C0C0">
              <a:alpha val="1799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0294" name="Freeform 6">
            <a:extLst>
              <a:ext uri="{FF2B5EF4-FFF2-40B4-BE49-F238E27FC236}">
                <a16:creationId xmlns:a16="http://schemas.microsoft.com/office/drawing/2014/main" id="{BE77D0E5-6B5A-1FDF-F328-CD6177D0E920}"/>
              </a:ext>
            </a:extLst>
          </p:cNvPr>
          <p:cNvSpPr>
            <a:spLocks noChangeAspect="1"/>
          </p:cNvSpPr>
          <p:nvPr/>
        </p:nvSpPr>
        <p:spPr bwMode="auto">
          <a:xfrm>
            <a:off x="2825750" y="3225800"/>
            <a:ext cx="2606675" cy="3352800"/>
          </a:xfrm>
          <a:custGeom>
            <a:avLst/>
            <a:gdLst>
              <a:gd name="T0" fmla="*/ 1588 w 1588"/>
              <a:gd name="T1" fmla="*/ 451 h 2043"/>
              <a:gd name="T2" fmla="*/ 1584 w 1588"/>
              <a:gd name="T3" fmla="*/ 2043 h 2043"/>
              <a:gd name="T4" fmla="*/ 1428 w 1588"/>
              <a:gd name="T5" fmla="*/ 2027 h 2043"/>
              <a:gd name="T6" fmla="*/ 1288 w 1588"/>
              <a:gd name="T7" fmla="*/ 2011 h 2043"/>
              <a:gd name="T8" fmla="*/ 1168 w 1588"/>
              <a:gd name="T9" fmla="*/ 1983 h 2043"/>
              <a:gd name="T10" fmla="*/ 1040 w 1588"/>
              <a:gd name="T11" fmla="*/ 1935 h 2043"/>
              <a:gd name="T12" fmla="*/ 924 w 1588"/>
              <a:gd name="T13" fmla="*/ 1895 h 2043"/>
              <a:gd name="T14" fmla="*/ 788 w 1588"/>
              <a:gd name="T15" fmla="*/ 1819 h 2043"/>
              <a:gd name="T16" fmla="*/ 660 w 1588"/>
              <a:gd name="T17" fmla="*/ 1735 h 2043"/>
              <a:gd name="T18" fmla="*/ 508 w 1588"/>
              <a:gd name="T19" fmla="*/ 1611 h 2043"/>
              <a:gd name="T20" fmla="*/ 340 w 1588"/>
              <a:gd name="T21" fmla="*/ 1435 h 2043"/>
              <a:gd name="T22" fmla="*/ 236 w 1588"/>
              <a:gd name="T23" fmla="*/ 1283 h 2043"/>
              <a:gd name="T24" fmla="*/ 132 w 1588"/>
              <a:gd name="T25" fmla="*/ 1087 h 2043"/>
              <a:gd name="T26" fmla="*/ 68 w 1588"/>
              <a:gd name="T27" fmla="*/ 919 h 2043"/>
              <a:gd name="T28" fmla="*/ 20 w 1588"/>
              <a:gd name="T29" fmla="*/ 703 h 2043"/>
              <a:gd name="T30" fmla="*/ 4 w 1588"/>
              <a:gd name="T31" fmla="*/ 583 h 2043"/>
              <a:gd name="T32" fmla="*/ 0 w 1588"/>
              <a:gd name="T33" fmla="*/ 471 h 2043"/>
              <a:gd name="T34" fmla="*/ 0 w 1588"/>
              <a:gd name="T35" fmla="*/ 443 h 2043"/>
              <a:gd name="T36" fmla="*/ 168 w 1588"/>
              <a:gd name="T37" fmla="*/ 343 h 2043"/>
              <a:gd name="T38" fmla="*/ 336 w 1588"/>
              <a:gd name="T39" fmla="*/ 855 h 2043"/>
              <a:gd name="T40" fmla="*/ 572 w 1588"/>
              <a:gd name="T41" fmla="*/ 319 h 2043"/>
              <a:gd name="T42" fmla="*/ 780 w 1588"/>
              <a:gd name="T43" fmla="*/ 687 h 2043"/>
              <a:gd name="T44" fmla="*/ 1004 w 1588"/>
              <a:gd name="T45" fmla="*/ 31 h 2043"/>
              <a:gd name="T46" fmla="*/ 1176 w 1588"/>
              <a:gd name="T47" fmla="*/ 599 h 2043"/>
              <a:gd name="T48" fmla="*/ 1416 w 1588"/>
              <a:gd name="T49" fmla="*/ 171 h 2043"/>
              <a:gd name="T50" fmla="*/ 1532 w 1588"/>
              <a:gd name="T51" fmla="*/ 295 h 2043"/>
              <a:gd name="T52" fmla="*/ 1588 w 1588"/>
              <a:gd name="T53" fmla="*/ 451 h 2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88" h="2043">
                <a:moveTo>
                  <a:pt x="1588" y="451"/>
                </a:moveTo>
                <a:lnTo>
                  <a:pt x="1584" y="2043"/>
                </a:lnTo>
                <a:lnTo>
                  <a:pt x="1428" y="2027"/>
                </a:lnTo>
                <a:lnTo>
                  <a:pt x="1288" y="2011"/>
                </a:lnTo>
                <a:lnTo>
                  <a:pt x="1168" y="1983"/>
                </a:lnTo>
                <a:lnTo>
                  <a:pt x="1040" y="1935"/>
                </a:lnTo>
                <a:lnTo>
                  <a:pt x="924" y="1895"/>
                </a:lnTo>
                <a:lnTo>
                  <a:pt x="788" y="1819"/>
                </a:lnTo>
                <a:lnTo>
                  <a:pt x="660" y="1735"/>
                </a:lnTo>
                <a:lnTo>
                  <a:pt x="508" y="1611"/>
                </a:lnTo>
                <a:lnTo>
                  <a:pt x="340" y="1435"/>
                </a:lnTo>
                <a:lnTo>
                  <a:pt x="236" y="1283"/>
                </a:lnTo>
                <a:lnTo>
                  <a:pt x="132" y="1087"/>
                </a:lnTo>
                <a:lnTo>
                  <a:pt x="68" y="919"/>
                </a:lnTo>
                <a:lnTo>
                  <a:pt x="20" y="703"/>
                </a:lnTo>
                <a:lnTo>
                  <a:pt x="4" y="583"/>
                </a:lnTo>
                <a:lnTo>
                  <a:pt x="0" y="471"/>
                </a:lnTo>
                <a:lnTo>
                  <a:pt x="0" y="443"/>
                </a:lnTo>
                <a:cubicBezTo>
                  <a:pt x="28" y="422"/>
                  <a:pt x="112" y="274"/>
                  <a:pt x="168" y="343"/>
                </a:cubicBezTo>
                <a:cubicBezTo>
                  <a:pt x="168" y="343"/>
                  <a:pt x="220" y="899"/>
                  <a:pt x="336" y="855"/>
                </a:cubicBezTo>
                <a:cubicBezTo>
                  <a:pt x="452" y="811"/>
                  <a:pt x="515" y="312"/>
                  <a:pt x="572" y="319"/>
                </a:cubicBezTo>
                <a:cubicBezTo>
                  <a:pt x="629" y="326"/>
                  <a:pt x="715" y="709"/>
                  <a:pt x="780" y="687"/>
                </a:cubicBezTo>
                <a:cubicBezTo>
                  <a:pt x="845" y="665"/>
                  <a:pt x="931" y="0"/>
                  <a:pt x="1004" y="31"/>
                </a:cubicBezTo>
                <a:cubicBezTo>
                  <a:pt x="1077" y="62"/>
                  <a:pt x="1110" y="624"/>
                  <a:pt x="1176" y="599"/>
                </a:cubicBezTo>
                <a:cubicBezTo>
                  <a:pt x="1249" y="621"/>
                  <a:pt x="1355" y="214"/>
                  <a:pt x="1416" y="171"/>
                </a:cubicBezTo>
                <a:cubicBezTo>
                  <a:pt x="1477" y="128"/>
                  <a:pt x="1503" y="249"/>
                  <a:pt x="1532" y="295"/>
                </a:cubicBezTo>
                <a:lnTo>
                  <a:pt x="1588" y="451"/>
                </a:lnTo>
                <a:close/>
              </a:path>
            </a:pathLst>
          </a:custGeom>
          <a:blipFill dpi="0" rotWithShape="1">
            <a:blip r:embed="rId2">
              <a:alphaModFix amt="34000"/>
            </a:blip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0295" name="Freeform 7">
            <a:extLst>
              <a:ext uri="{FF2B5EF4-FFF2-40B4-BE49-F238E27FC236}">
                <a16:creationId xmlns:a16="http://schemas.microsoft.com/office/drawing/2014/main" id="{F577A324-BE4E-67E6-427E-5836D727A9C8}"/>
              </a:ext>
            </a:extLst>
          </p:cNvPr>
          <p:cNvSpPr>
            <a:spLocks noChangeAspect="1"/>
          </p:cNvSpPr>
          <p:nvPr/>
        </p:nvSpPr>
        <p:spPr bwMode="auto">
          <a:xfrm>
            <a:off x="5429250" y="1362075"/>
            <a:ext cx="2611438" cy="5130800"/>
          </a:xfrm>
          <a:custGeom>
            <a:avLst/>
            <a:gdLst>
              <a:gd name="T0" fmla="*/ 6 w 1590"/>
              <a:gd name="T1" fmla="*/ 1582 h 3126"/>
              <a:gd name="T2" fmla="*/ 0 w 1590"/>
              <a:gd name="T3" fmla="*/ 0 h 3126"/>
              <a:gd name="T4" fmla="*/ 206 w 1590"/>
              <a:gd name="T5" fmla="*/ 14 h 3126"/>
              <a:gd name="T6" fmla="*/ 478 w 1590"/>
              <a:gd name="T7" fmla="*/ 70 h 3126"/>
              <a:gd name="T8" fmla="*/ 630 w 1590"/>
              <a:gd name="T9" fmla="*/ 126 h 3126"/>
              <a:gd name="T10" fmla="*/ 790 w 1590"/>
              <a:gd name="T11" fmla="*/ 206 h 3126"/>
              <a:gd name="T12" fmla="*/ 982 w 1590"/>
              <a:gd name="T13" fmla="*/ 326 h 3126"/>
              <a:gd name="T14" fmla="*/ 1198 w 1590"/>
              <a:gd name="T15" fmla="*/ 534 h 3126"/>
              <a:gd name="T16" fmla="*/ 1286 w 1590"/>
              <a:gd name="T17" fmla="*/ 662 h 3126"/>
              <a:gd name="T18" fmla="*/ 1390 w 1590"/>
              <a:gd name="T19" fmla="*/ 814 h 3126"/>
              <a:gd name="T20" fmla="*/ 1478 w 1590"/>
              <a:gd name="T21" fmla="*/ 990 h 3126"/>
              <a:gd name="T22" fmla="*/ 1542 w 1590"/>
              <a:gd name="T23" fmla="*/ 1190 h 3126"/>
              <a:gd name="T24" fmla="*/ 1574 w 1590"/>
              <a:gd name="T25" fmla="*/ 1358 h 3126"/>
              <a:gd name="T26" fmla="*/ 1590 w 1590"/>
              <a:gd name="T27" fmla="*/ 1502 h 3126"/>
              <a:gd name="T28" fmla="*/ 1590 w 1590"/>
              <a:gd name="T29" fmla="*/ 1582 h 3126"/>
              <a:gd name="T30" fmla="*/ 1582 w 1590"/>
              <a:gd name="T31" fmla="*/ 1790 h 3126"/>
              <a:gd name="T32" fmla="*/ 1526 w 1590"/>
              <a:gd name="T33" fmla="*/ 2030 h 3126"/>
              <a:gd name="T34" fmla="*/ 1422 w 1590"/>
              <a:gd name="T35" fmla="*/ 2310 h 3126"/>
              <a:gd name="T36" fmla="*/ 1254 w 1590"/>
              <a:gd name="T37" fmla="*/ 2558 h 3126"/>
              <a:gd name="T38" fmla="*/ 1126 w 1590"/>
              <a:gd name="T39" fmla="*/ 2710 h 3126"/>
              <a:gd name="T40" fmla="*/ 950 w 1590"/>
              <a:gd name="T41" fmla="*/ 2854 h 3126"/>
              <a:gd name="T42" fmla="*/ 814 w 1590"/>
              <a:gd name="T43" fmla="*/ 2950 h 3126"/>
              <a:gd name="T44" fmla="*/ 646 w 1590"/>
              <a:gd name="T45" fmla="*/ 3038 h 3126"/>
              <a:gd name="T46" fmla="*/ 478 w 1590"/>
              <a:gd name="T47" fmla="*/ 3102 h 3126"/>
              <a:gd name="T48" fmla="*/ 382 w 1590"/>
              <a:gd name="T49" fmla="*/ 3126 h 3126"/>
              <a:gd name="T50" fmla="*/ 6 w 1590"/>
              <a:gd name="T51" fmla="*/ 1582 h 3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590" h="3126">
                <a:moveTo>
                  <a:pt x="6" y="1582"/>
                </a:moveTo>
                <a:lnTo>
                  <a:pt x="0" y="0"/>
                </a:lnTo>
                <a:lnTo>
                  <a:pt x="206" y="14"/>
                </a:lnTo>
                <a:lnTo>
                  <a:pt x="478" y="70"/>
                </a:lnTo>
                <a:lnTo>
                  <a:pt x="630" y="126"/>
                </a:lnTo>
                <a:lnTo>
                  <a:pt x="790" y="206"/>
                </a:lnTo>
                <a:lnTo>
                  <a:pt x="982" y="326"/>
                </a:lnTo>
                <a:lnTo>
                  <a:pt x="1198" y="534"/>
                </a:lnTo>
                <a:lnTo>
                  <a:pt x="1286" y="662"/>
                </a:lnTo>
                <a:lnTo>
                  <a:pt x="1390" y="814"/>
                </a:lnTo>
                <a:lnTo>
                  <a:pt x="1478" y="990"/>
                </a:lnTo>
                <a:lnTo>
                  <a:pt x="1542" y="1190"/>
                </a:lnTo>
                <a:lnTo>
                  <a:pt x="1574" y="1358"/>
                </a:lnTo>
                <a:lnTo>
                  <a:pt x="1590" y="1502"/>
                </a:lnTo>
                <a:lnTo>
                  <a:pt x="1590" y="1582"/>
                </a:lnTo>
                <a:lnTo>
                  <a:pt x="1582" y="1790"/>
                </a:lnTo>
                <a:lnTo>
                  <a:pt x="1526" y="2030"/>
                </a:lnTo>
                <a:lnTo>
                  <a:pt x="1422" y="2310"/>
                </a:lnTo>
                <a:lnTo>
                  <a:pt x="1254" y="2558"/>
                </a:lnTo>
                <a:lnTo>
                  <a:pt x="1126" y="2710"/>
                </a:lnTo>
                <a:lnTo>
                  <a:pt x="950" y="2854"/>
                </a:lnTo>
                <a:lnTo>
                  <a:pt x="814" y="2950"/>
                </a:lnTo>
                <a:lnTo>
                  <a:pt x="646" y="3038"/>
                </a:lnTo>
                <a:lnTo>
                  <a:pt x="478" y="3102"/>
                </a:lnTo>
                <a:lnTo>
                  <a:pt x="382" y="3126"/>
                </a:lnTo>
                <a:lnTo>
                  <a:pt x="6" y="1582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0296" name="Oval 8">
            <a:extLst>
              <a:ext uri="{FF2B5EF4-FFF2-40B4-BE49-F238E27FC236}">
                <a16:creationId xmlns:a16="http://schemas.microsoft.com/office/drawing/2014/main" id="{DD4A2D9A-12A0-D8DA-B4C7-0879B83A5D2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833688" y="1366838"/>
            <a:ext cx="5211762" cy="5208587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7" name="Text Box 9">
            <a:extLst>
              <a:ext uri="{FF2B5EF4-FFF2-40B4-BE49-F238E27FC236}">
                <a16:creationId xmlns:a16="http://schemas.microsoft.com/office/drawing/2014/main" id="{F60DA0B7-C054-4D08-5594-42FB48FACA9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675313" y="3740150"/>
            <a:ext cx="22177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alt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45% MINERAL</a:t>
            </a:r>
          </a:p>
        </p:txBody>
      </p:sp>
      <p:sp>
        <p:nvSpPr>
          <p:cNvPr id="140298" name="Text Box 10">
            <a:extLst>
              <a:ext uri="{FF2B5EF4-FFF2-40B4-BE49-F238E27FC236}">
                <a16:creationId xmlns:a16="http://schemas.microsoft.com/office/drawing/2014/main" id="{CCE4E376-4290-58C1-533D-332046615F4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57563" y="4787900"/>
            <a:ext cx="2019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altLang="en-US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30-20% WATER</a:t>
            </a:r>
          </a:p>
        </p:txBody>
      </p:sp>
      <p:sp>
        <p:nvSpPr>
          <p:cNvPr id="140299" name="Text Box 11">
            <a:extLst>
              <a:ext uri="{FF2B5EF4-FFF2-40B4-BE49-F238E27FC236}">
                <a16:creationId xmlns:a16="http://schemas.microsoft.com/office/drawing/2014/main" id="{896A425A-B957-9FCE-157E-69DDF35B69B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82963" y="2660650"/>
            <a:ext cx="1724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altLang="en-US" sz="20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20-30% AIR</a:t>
            </a:r>
          </a:p>
        </p:txBody>
      </p:sp>
      <p:sp>
        <p:nvSpPr>
          <p:cNvPr id="140300" name="Freeform 12">
            <a:extLst>
              <a:ext uri="{FF2B5EF4-FFF2-40B4-BE49-F238E27FC236}">
                <a16:creationId xmlns:a16="http://schemas.microsoft.com/office/drawing/2014/main" id="{99B45C90-B4C4-DDC4-25AE-BFC095025051}"/>
              </a:ext>
            </a:extLst>
          </p:cNvPr>
          <p:cNvSpPr>
            <a:spLocks noChangeAspect="1"/>
          </p:cNvSpPr>
          <p:nvPr/>
        </p:nvSpPr>
        <p:spPr bwMode="auto">
          <a:xfrm>
            <a:off x="5426075" y="3957638"/>
            <a:ext cx="630238" cy="2614612"/>
          </a:xfrm>
          <a:custGeom>
            <a:avLst/>
            <a:gdLst>
              <a:gd name="T0" fmla="*/ 5 w 384"/>
              <a:gd name="T1" fmla="*/ 0 h 1593"/>
              <a:gd name="T2" fmla="*/ 0 w 384"/>
              <a:gd name="T3" fmla="*/ 1593 h 1593"/>
              <a:gd name="T4" fmla="*/ 72 w 384"/>
              <a:gd name="T5" fmla="*/ 1593 h 1593"/>
              <a:gd name="T6" fmla="*/ 120 w 384"/>
              <a:gd name="T7" fmla="*/ 1585 h 1593"/>
              <a:gd name="T8" fmla="*/ 224 w 384"/>
              <a:gd name="T9" fmla="*/ 1577 h 1593"/>
              <a:gd name="T10" fmla="*/ 320 w 384"/>
              <a:gd name="T11" fmla="*/ 1561 h 1593"/>
              <a:gd name="T12" fmla="*/ 384 w 384"/>
              <a:gd name="T13" fmla="*/ 1545 h 1593"/>
              <a:gd name="T14" fmla="*/ 5 w 384"/>
              <a:gd name="T15" fmla="*/ 0 h 15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84" h="1593">
                <a:moveTo>
                  <a:pt x="5" y="0"/>
                </a:moveTo>
                <a:lnTo>
                  <a:pt x="0" y="1593"/>
                </a:lnTo>
                <a:lnTo>
                  <a:pt x="72" y="1593"/>
                </a:lnTo>
                <a:lnTo>
                  <a:pt x="120" y="1585"/>
                </a:lnTo>
                <a:lnTo>
                  <a:pt x="224" y="1577"/>
                </a:lnTo>
                <a:lnTo>
                  <a:pt x="320" y="1561"/>
                </a:lnTo>
                <a:lnTo>
                  <a:pt x="384" y="1545"/>
                </a:lnTo>
                <a:lnTo>
                  <a:pt x="5" y="0"/>
                </a:lnTo>
                <a:close/>
              </a:path>
            </a:pathLst>
          </a:cu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0301" name="Line 13">
            <a:extLst>
              <a:ext uri="{FF2B5EF4-FFF2-40B4-BE49-F238E27FC236}">
                <a16:creationId xmlns:a16="http://schemas.microsoft.com/office/drawing/2014/main" id="{4DE40474-5D7C-E268-64E8-BD164D1DC42C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5416550" y="1352550"/>
            <a:ext cx="17463" cy="5237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0309" name="Text Box 21">
            <a:extLst>
              <a:ext uri="{FF2B5EF4-FFF2-40B4-BE49-F238E27FC236}">
                <a16:creationId xmlns:a16="http://schemas.microsoft.com/office/drawing/2014/main" id="{34698791-84C7-6063-3642-EC00356D251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958013" y="6216650"/>
            <a:ext cx="1811337" cy="6413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5% ORGANIC MATERIAL</a:t>
            </a:r>
          </a:p>
        </p:txBody>
      </p:sp>
      <p:sp>
        <p:nvSpPr>
          <p:cNvPr id="140310" name="Line 22">
            <a:extLst>
              <a:ext uri="{FF2B5EF4-FFF2-40B4-BE49-F238E27FC236}">
                <a16:creationId xmlns:a16="http://schemas.microsoft.com/office/drawing/2014/main" id="{25C7ED1F-967D-2C84-F3CC-BA2CF599619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42000" y="6337300"/>
            <a:ext cx="1016000" cy="177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6" name="Oval 4">
            <a:extLst>
              <a:ext uri="{FF2B5EF4-FFF2-40B4-BE49-F238E27FC236}">
                <a16:creationId xmlns:a16="http://schemas.microsoft.com/office/drawing/2014/main" id="{2939777F-815E-718B-3438-D9C3EE4DC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9625" y="130175"/>
            <a:ext cx="6562725" cy="6588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41317" name="Rectangle 5">
            <a:extLst>
              <a:ext uri="{FF2B5EF4-FFF2-40B4-BE49-F238E27FC236}">
                <a16:creationId xmlns:a16="http://schemas.microsoft.com/office/drawing/2014/main" id="{DDC605BB-01B7-A6CC-6A31-704D590E1A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213100" y="150813"/>
            <a:ext cx="5349875" cy="9064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altLang="en-US"/>
              <a:t>Matrix elements</a:t>
            </a:r>
          </a:p>
        </p:txBody>
      </p:sp>
      <p:grpSp>
        <p:nvGrpSpPr>
          <p:cNvPr id="141318" name="Group 6">
            <a:extLst>
              <a:ext uri="{FF2B5EF4-FFF2-40B4-BE49-F238E27FC236}">
                <a16:creationId xmlns:a16="http://schemas.microsoft.com/office/drawing/2014/main" id="{ECDEC083-AF69-C371-7B00-54AA026143E1}"/>
              </a:ext>
            </a:extLst>
          </p:cNvPr>
          <p:cNvGrpSpPr>
            <a:grpSpLocks/>
          </p:cNvGrpSpPr>
          <p:nvPr/>
        </p:nvGrpSpPr>
        <p:grpSpPr bwMode="auto">
          <a:xfrm>
            <a:off x="5287963" y="2365375"/>
            <a:ext cx="1844675" cy="457200"/>
            <a:chOff x="3046" y="1697"/>
            <a:chExt cx="1274" cy="315"/>
          </a:xfrm>
        </p:grpSpPr>
        <p:sp>
          <p:nvSpPr>
            <p:cNvPr id="141319" name="Oval 7">
              <a:extLst>
                <a:ext uri="{FF2B5EF4-FFF2-40B4-BE49-F238E27FC236}">
                  <a16:creationId xmlns:a16="http://schemas.microsoft.com/office/drawing/2014/main" id="{E20B7DA9-56BD-5E5F-696A-60F6A7E0FDB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46" y="1770"/>
              <a:ext cx="143" cy="143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20" name="Text Box 8">
              <a:extLst>
                <a:ext uri="{FF2B5EF4-FFF2-40B4-BE49-F238E27FC236}">
                  <a16:creationId xmlns:a16="http://schemas.microsoft.com/office/drawing/2014/main" id="{92915572-3D55-F2AB-572A-2A98B97153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66" y="1697"/>
              <a:ext cx="454" cy="3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GB" altLang="en-US" sz="2400" b="1">
                  <a:solidFill>
                    <a:srgbClr val="FFFF00"/>
                  </a:solidFill>
                </a:rPr>
                <a:t>Silt</a:t>
              </a:r>
            </a:p>
          </p:txBody>
        </p:sp>
      </p:grpSp>
      <p:grpSp>
        <p:nvGrpSpPr>
          <p:cNvPr id="141321" name="Group 9">
            <a:extLst>
              <a:ext uri="{FF2B5EF4-FFF2-40B4-BE49-F238E27FC236}">
                <a16:creationId xmlns:a16="http://schemas.microsoft.com/office/drawing/2014/main" id="{1D02151E-E2E3-B3C5-45A1-2EBA79CCFA40}"/>
              </a:ext>
            </a:extLst>
          </p:cNvPr>
          <p:cNvGrpSpPr>
            <a:grpSpLocks/>
          </p:cNvGrpSpPr>
          <p:nvPr/>
        </p:nvGrpSpPr>
        <p:grpSpPr bwMode="auto">
          <a:xfrm>
            <a:off x="5405438" y="1462088"/>
            <a:ext cx="1912937" cy="457200"/>
            <a:chOff x="3115" y="1128"/>
            <a:chExt cx="1322" cy="315"/>
          </a:xfrm>
        </p:grpSpPr>
        <p:sp>
          <p:nvSpPr>
            <p:cNvPr id="141322" name="Oval 10">
              <a:extLst>
                <a:ext uri="{FF2B5EF4-FFF2-40B4-BE49-F238E27FC236}">
                  <a16:creationId xmlns:a16="http://schemas.microsoft.com/office/drawing/2014/main" id="{C6926C0C-1FAF-1C86-60E7-154C969F9AE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115" y="1270"/>
              <a:ext cx="5" cy="5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1323" name="AutoShape 11">
              <a:extLst>
                <a:ext uri="{FF2B5EF4-FFF2-40B4-BE49-F238E27FC236}">
                  <a16:creationId xmlns:a16="http://schemas.microsoft.com/office/drawing/2014/main" id="{7BC428DE-C24C-F2D3-E2BD-57336BD94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4" y="1144"/>
              <a:ext cx="552" cy="257"/>
            </a:xfrm>
            <a:prstGeom prst="leftArrow">
              <a:avLst>
                <a:gd name="adj1" fmla="val 50000"/>
                <a:gd name="adj2" fmla="val 53696"/>
              </a:avLst>
            </a:prstGeom>
            <a:solidFill>
              <a:schemeClr val="accent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24" name="Text Box 12">
              <a:extLst>
                <a:ext uri="{FF2B5EF4-FFF2-40B4-BE49-F238E27FC236}">
                  <a16:creationId xmlns:a16="http://schemas.microsoft.com/office/drawing/2014/main" id="{57CC269B-C8C8-8580-0056-58E81E3B68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65" y="1128"/>
              <a:ext cx="572" cy="3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GB" altLang="en-US" sz="2400" b="1">
                  <a:solidFill>
                    <a:schemeClr val="accent2"/>
                  </a:solidFill>
                </a:rPr>
                <a:t>Clay</a:t>
              </a:r>
            </a:p>
          </p:txBody>
        </p:sp>
      </p:grpSp>
      <p:sp>
        <p:nvSpPr>
          <p:cNvPr id="141325" name="Text Box 13">
            <a:extLst>
              <a:ext uri="{FF2B5EF4-FFF2-40B4-BE49-F238E27FC236}">
                <a16:creationId xmlns:a16="http://schemas.microsoft.com/office/drawing/2014/main" id="{FFF351C2-1A5B-9DDD-92BD-C5FCDED00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2413" y="5484813"/>
            <a:ext cx="1219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altLang="en-US" sz="2400" b="1">
                <a:solidFill>
                  <a:srgbClr val="0033CC"/>
                </a:solidFill>
              </a:rPr>
              <a:t>Coarse</a:t>
            </a:r>
          </a:p>
          <a:p>
            <a:pPr eaLnBrk="0" hangingPunct="0"/>
            <a:r>
              <a:rPr lang="en-GB" altLang="en-US" sz="2400" b="1">
                <a:solidFill>
                  <a:srgbClr val="0033CC"/>
                </a:solidFill>
              </a:rPr>
              <a:t>Sand</a:t>
            </a:r>
          </a:p>
        </p:txBody>
      </p:sp>
      <p:grpSp>
        <p:nvGrpSpPr>
          <p:cNvPr id="141326" name="Group 14">
            <a:extLst>
              <a:ext uri="{FF2B5EF4-FFF2-40B4-BE49-F238E27FC236}">
                <a16:creationId xmlns:a16="http://schemas.microsoft.com/office/drawing/2014/main" id="{6E29D8A3-C926-B410-85BA-7E222E40204F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414838"/>
            <a:ext cx="3451225" cy="2074862"/>
            <a:chOff x="2404" y="2892"/>
            <a:chExt cx="2383" cy="1428"/>
          </a:xfrm>
        </p:grpSpPr>
        <p:sp>
          <p:nvSpPr>
            <p:cNvPr id="141327" name="Oval 15">
              <a:extLst>
                <a:ext uri="{FF2B5EF4-FFF2-40B4-BE49-F238E27FC236}">
                  <a16:creationId xmlns:a16="http://schemas.microsoft.com/office/drawing/2014/main" id="{B6780872-F12C-4437-6BC8-9933DA4E36C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404" y="2892"/>
              <a:ext cx="1428" cy="142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28" name="Text Box 16">
              <a:extLst>
                <a:ext uri="{FF2B5EF4-FFF2-40B4-BE49-F238E27FC236}">
                  <a16:creationId xmlns:a16="http://schemas.microsoft.com/office/drawing/2014/main" id="{C4AC04AE-09A0-7F14-A428-F1263A708D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65" y="3006"/>
              <a:ext cx="922" cy="5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GB" altLang="en-US" sz="2400" b="1"/>
                <a:t>Medium</a:t>
              </a:r>
            </a:p>
            <a:p>
              <a:pPr eaLnBrk="0" hangingPunct="0"/>
              <a:r>
                <a:rPr lang="en-GB" altLang="en-US" sz="2400" b="1"/>
                <a:t>Sand</a:t>
              </a:r>
            </a:p>
          </p:txBody>
        </p:sp>
      </p:grpSp>
      <p:grpSp>
        <p:nvGrpSpPr>
          <p:cNvPr id="141329" name="Group 17">
            <a:extLst>
              <a:ext uri="{FF2B5EF4-FFF2-40B4-BE49-F238E27FC236}">
                <a16:creationId xmlns:a16="http://schemas.microsoft.com/office/drawing/2014/main" id="{4F13E15D-2BE0-1AD5-6CDC-F50001869A00}"/>
              </a:ext>
            </a:extLst>
          </p:cNvPr>
          <p:cNvGrpSpPr>
            <a:grpSpLocks/>
          </p:cNvGrpSpPr>
          <p:nvPr/>
        </p:nvGrpSpPr>
        <p:grpSpPr bwMode="auto">
          <a:xfrm>
            <a:off x="5164138" y="3195638"/>
            <a:ext cx="3036887" cy="941387"/>
            <a:chOff x="2891" y="2207"/>
            <a:chExt cx="2099" cy="647"/>
          </a:xfrm>
        </p:grpSpPr>
        <p:sp>
          <p:nvSpPr>
            <p:cNvPr id="141330" name="Oval 18">
              <a:extLst>
                <a:ext uri="{FF2B5EF4-FFF2-40B4-BE49-F238E27FC236}">
                  <a16:creationId xmlns:a16="http://schemas.microsoft.com/office/drawing/2014/main" id="{54CB9E7E-BB9D-6B9E-B9EE-68246A78CF0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91" y="2207"/>
              <a:ext cx="453" cy="45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altLang="en-US" sz="2400">
                <a:solidFill>
                  <a:srgbClr val="FF33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1331" name="Text Box 19">
              <a:extLst>
                <a:ext uri="{FF2B5EF4-FFF2-40B4-BE49-F238E27FC236}">
                  <a16:creationId xmlns:a16="http://schemas.microsoft.com/office/drawing/2014/main" id="{F4A14A0A-AE15-ED62-FEF6-A272C01359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65" y="2289"/>
              <a:ext cx="1125" cy="5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en-GB" altLang="en-US" sz="2400" b="1">
                  <a:solidFill>
                    <a:srgbClr val="FF3300"/>
                  </a:solidFill>
                </a:rPr>
                <a:t>Fine Sand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1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1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1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1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</TotalTime>
  <Words>26</Words>
  <Application>Microsoft Macintosh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Default Design</vt:lpstr>
      <vt:lpstr>Typical soil constituents</vt:lpstr>
      <vt:lpstr>Matrix elements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Soil and Water Management Certificate</dc:title>
  <dc:subject/>
  <dc:creator/>
  <cp:keywords/>
  <dc:description/>
  <cp:lastModifiedBy>Stephen Hallett</cp:lastModifiedBy>
  <cp:revision>52</cp:revision>
  <dcterms:created xsi:type="dcterms:W3CDTF">2004-05-24T15:52:09Z</dcterms:created>
  <dcterms:modified xsi:type="dcterms:W3CDTF">2026-06-18T21:22:24Z</dcterms:modified>
  <cp:category/>
</cp:coreProperties>
</file>